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3.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4.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519" r:id="rId15"/>
    <p:sldId id="658" r:id="rId16"/>
    <p:sldId id="648" r:id="rId17"/>
    <p:sldId id="660" r:id="rId18"/>
    <p:sldId id="661" r:id="rId19"/>
    <p:sldId id="662" r:id="rId20"/>
    <p:sldId id="678" r:id="rId21"/>
    <p:sldId id="663" r:id="rId22"/>
    <p:sldId id="659" r:id="rId23"/>
    <p:sldId id="486" r:id="rId24"/>
    <p:sldId id="665" r:id="rId25"/>
    <p:sldId id="667" r:id="rId26"/>
    <p:sldId id="666" r:id="rId27"/>
    <p:sldId id="668" r:id="rId28"/>
    <p:sldId id="669" r:id="rId29"/>
    <p:sldId id="670" r:id="rId30"/>
    <p:sldId id="664" r:id="rId31"/>
    <p:sldId id="671" r:id="rId32"/>
    <p:sldId id="515" r:id="rId33"/>
    <p:sldId id="672" r:id="rId34"/>
    <p:sldId id="482" r:id="rId35"/>
    <p:sldId id="520" r:id="rId36"/>
    <p:sldId id="566" r:id="rId37"/>
    <p:sldId id="567" r:id="rId38"/>
    <p:sldId id="568" r:id="rId39"/>
    <p:sldId id="614" r:id="rId40"/>
    <p:sldId id="569" r:id="rId41"/>
    <p:sldId id="673" r:id="rId42"/>
    <p:sldId id="570" r:id="rId43"/>
    <p:sldId id="571" r:id="rId44"/>
    <p:sldId id="572" r:id="rId45"/>
    <p:sldId id="676" r:id="rId46"/>
    <p:sldId id="532" r:id="rId47"/>
    <p:sldId id="610" r:id="rId48"/>
    <p:sldId id="393" r:id="rId49"/>
    <p:sldId id="533" r:id="rId50"/>
    <p:sldId id="537" r:id="rId51"/>
    <p:sldId id="612" r:id="rId52"/>
    <p:sldId id="439" r:id="rId53"/>
    <p:sldId id="674" r:id="rId54"/>
    <p:sldId id="534" r:id="rId55"/>
    <p:sldId id="535" r:id="rId56"/>
    <p:sldId id="536" r:id="rId57"/>
    <p:sldId id="351" r:id="rId58"/>
    <p:sldId id="373" r:id="rId59"/>
    <p:sldId id="375" r:id="rId60"/>
    <p:sldId id="615" r:id="rId61"/>
    <p:sldId id="599" r:id="rId62"/>
    <p:sldId id="597" r:id="rId63"/>
    <p:sldId id="600" r:id="rId64"/>
    <p:sldId id="598" r:id="rId65"/>
    <p:sldId id="601" r:id="rId66"/>
    <p:sldId id="273" r:id="rId67"/>
    <p:sldId id="677" r:id="rId68"/>
    <p:sldId id="675" r:id="rId69"/>
    <p:sldId id="652" r:id="rId70"/>
    <p:sldId id="653" r:id="rId71"/>
    <p:sldId id="654" r:id="rId72"/>
    <p:sldId id="655" r:id="rId73"/>
    <p:sldId id="656" r:id="rId74"/>
    <p:sldId id="657" r:id="rId75"/>
    <p:sldId id="649" r:id="rId76"/>
    <p:sldId id="650" r:id="rId77"/>
    <p:sldId id="641" r:id="rId78"/>
    <p:sldId id="642" r:id="rId79"/>
    <p:sldId id="643" r:id="rId80"/>
    <p:sldId id="639" r:id="rId81"/>
    <p:sldId id="640" r:id="rId82"/>
    <p:sldId id="611" r:id="rId83"/>
    <p:sldId id="507" r:id="rId84"/>
    <p:sldId id="512" r:id="rId85"/>
    <p:sldId id="605" r:id="rId86"/>
    <p:sldId id="591" r:id="rId87"/>
    <p:sldId id="587" r:id="rId88"/>
    <p:sldId id="588" r:id="rId89"/>
    <p:sldId id="579" r:id="rId90"/>
    <p:sldId id="580" r:id="rId91"/>
    <p:sldId id="581" r:id="rId92"/>
    <p:sldId id="582" r:id="rId93"/>
    <p:sldId id="583" r:id="rId94"/>
    <p:sldId id="584" r:id="rId95"/>
    <p:sldId id="585" r:id="rId96"/>
    <p:sldId id="586" r:id="rId97"/>
    <p:sldId id="573" r:id="rId98"/>
    <p:sldId id="574" r:id="rId99"/>
    <p:sldId id="575" r:id="rId100"/>
    <p:sldId id="560" r:id="rId101"/>
    <p:sldId id="561" r:id="rId102"/>
    <p:sldId id="562" r:id="rId103"/>
    <p:sldId id="551" r:id="rId104"/>
    <p:sldId id="552" r:id="rId105"/>
    <p:sldId id="553" r:id="rId106"/>
    <p:sldId id="546" r:id="rId107"/>
    <p:sldId id="529" r:id="rId108"/>
    <p:sldId id="524" r:id="rId109"/>
    <p:sldId id="500" r:id="rId110"/>
    <p:sldId id="501" r:id="rId111"/>
    <p:sldId id="502" r:id="rId112"/>
    <p:sldId id="466" r:id="rId113"/>
    <p:sldId id="474" r:id="rId114"/>
    <p:sldId id="467" r:id="rId115"/>
    <p:sldId id="468" r:id="rId116"/>
    <p:sldId id="469" r:id="rId117"/>
    <p:sldId id="470" r:id="rId118"/>
    <p:sldId id="441" r:id="rId119"/>
    <p:sldId id="440" r:id="rId120"/>
    <p:sldId id="433" r:id="rId121"/>
    <p:sldId id="405" r:id="rId122"/>
    <p:sldId id="412" r:id="rId123"/>
    <p:sldId id="403" r:id="rId124"/>
    <p:sldId id="404" r:id="rId125"/>
    <p:sldId id="398" r:id="rId126"/>
    <p:sldId id="396" r:id="rId127"/>
    <p:sldId id="394" r:id="rId128"/>
    <p:sldId id="434" r:id="rId129"/>
    <p:sldId id="438" r:id="rId130"/>
    <p:sldId id="436" r:id="rId131"/>
    <p:sldId id="395" r:id="rId132"/>
    <p:sldId id="320" r:id="rId133"/>
    <p:sldId id="386" r:id="rId134"/>
    <p:sldId id="387" r:id="rId135"/>
    <p:sldId id="388" r:id="rId136"/>
    <p:sldId id="385" r:id="rId137"/>
    <p:sldId id="380" r:id="rId138"/>
    <p:sldId id="367" r:id="rId139"/>
    <p:sldId id="406" r:id="rId140"/>
    <p:sldId id="407" r:id="rId141"/>
    <p:sldId id="358" r:id="rId142"/>
    <p:sldId id="321" r:id="rId143"/>
    <p:sldId id="421" r:id="rId144"/>
    <p:sldId id="322" r:id="rId145"/>
    <p:sldId id="323" r:id="rId146"/>
    <p:sldId id="309" r:id="rId147"/>
    <p:sldId id="324" r:id="rId148"/>
    <p:sldId id="353" r:id="rId149"/>
    <p:sldId id="420" r:id="rId150"/>
    <p:sldId id="430" r:id="rId151"/>
    <p:sldId id="431" r:id="rId152"/>
    <p:sldId id="432" r:id="rId153"/>
    <p:sldId id="370" r:id="rId154"/>
    <p:sldId id="368" r:id="rId155"/>
    <p:sldId id="354"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519"/>
            <p14:sldId id="658"/>
            <p14:sldId id="648"/>
            <p14:sldId id="660"/>
            <p14:sldId id="661"/>
            <p14:sldId id="662"/>
            <p14:sldId id="678"/>
            <p14:sldId id="663"/>
            <p14:sldId id="659"/>
            <p14:sldId id="486"/>
            <p14:sldId id="665"/>
            <p14:sldId id="667"/>
            <p14:sldId id="666"/>
            <p14:sldId id="668"/>
            <p14:sldId id="669"/>
            <p14:sldId id="670"/>
            <p14:sldId id="664"/>
            <p14:sldId id="671"/>
            <p14:sldId id="515"/>
            <p14:sldId id="672"/>
            <p14:sldId id="482"/>
            <p14:sldId id="520"/>
            <p14:sldId id="566"/>
            <p14:sldId id="567"/>
            <p14:sldId id="568"/>
            <p14:sldId id="614"/>
            <p14:sldId id="569"/>
            <p14:sldId id="673"/>
            <p14:sldId id="570"/>
            <p14:sldId id="571"/>
            <p14:sldId id="572"/>
            <p14:sldId id="676"/>
            <p14:sldId id="532"/>
            <p14:sldId id="610"/>
            <p14:sldId id="393"/>
            <p14:sldId id="533"/>
            <p14:sldId id="537"/>
            <p14:sldId id="612"/>
            <p14:sldId id="439"/>
            <p14:sldId id="674"/>
            <p14:sldId id="534"/>
            <p14:sldId id="535"/>
            <p14:sldId id="536"/>
            <p14:sldId id="351"/>
            <p14:sldId id="373"/>
            <p14:sldId id="375"/>
            <p14:sldId id="615"/>
            <p14:sldId id="599"/>
            <p14:sldId id="597"/>
            <p14:sldId id="600"/>
            <p14:sldId id="598"/>
            <p14:sldId id="601"/>
            <p14:sldId id="273"/>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5"/>
    <p:restoredTop sz="91758"/>
  </p:normalViewPr>
  <p:slideViewPr>
    <p:cSldViewPr snapToGrid="0">
      <p:cViewPr varScale="1">
        <p:scale>
          <a:sx n="103" d="100"/>
          <a:sy n="103" d="100"/>
        </p:scale>
        <p:origin x="184" y="360"/>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4" Type="http://schemas.openxmlformats.org/officeDocument/2006/relationships/chartUserShapes" Target="../drawings/drawing1.xml"/><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2.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3.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4.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5.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Gentype </c:v>
                </c:pt>
              </c:strCache>
            </c:strRef>
          </c:tx>
          <c:spPr>
            <a:ln w="28575" cap="rnd">
              <a:solidFill>
                <a:schemeClr val="accent1"/>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4.0</c:v>
                </c:pt>
                <c:pt idx="13">
                  <c:v>4.0</c:v>
                </c:pt>
                <c:pt idx="14">
                  <c:v>4.0</c:v>
                </c:pt>
                <c:pt idx="15">
                  <c:v>4.0</c:v>
                </c:pt>
                <c:pt idx="16">
                  <c:v>12.0</c:v>
                </c:pt>
                <c:pt idx="17">
                  <c:v>12.0</c:v>
                </c:pt>
                <c:pt idx="18">
                  <c:v>12.0</c:v>
                </c:pt>
                <c:pt idx="19">
                  <c:v>12.0</c:v>
                </c:pt>
                <c:pt idx="20">
                  <c:v>12.0</c:v>
                </c:pt>
                <c:pt idx="21">
                  <c:v>12.0</c:v>
                </c:pt>
                <c:pt idx="22">
                  <c:v>12.0</c:v>
                </c:pt>
                <c:pt idx="23">
                  <c:v>12.0</c:v>
                </c:pt>
                <c:pt idx="24">
                  <c:v>12.0</c:v>
                </c:pt>
                <c:pt idx="25">
                  <c:v>12.0</c:v>
                </c:pt>
                <c:pt idx="26">
                  <c:v>12.0</c:v>
                </c:pt>
                <c:pt idx="27">
                  <c:v>12.0</c:v>
                </c:pt>
                <c:pt idx="28">
                  <c:v>12.0</c:v>
                </c:pt>
                <c:pt idx="29">
                  <c:v>12.0</c:v>
                </c:pt>
                <c:pt idx="30">
                  <c:v>12.0</c:v>
                </c:pt>
                <c:pt idx="31">
                  <c:v>12.0</c:v>
                </c:pt>
                <c:pt idx="32">
                  <c:v>12.0</c:v>
                </c:pt>
                <c:pt idx="33">
                  <c:v>16.0</c:v>
                </c:pt>
                <c:pt idx="34">
                  <c:v>16.0</c:v>
                </c:pt>
                <c:pt idx="35">
                  <c:v>16.0</c:v>
                </c:pt>
                <c:pt idx="36">
                  <c:v>16.0</c:v>
                </c:pt>
                <c:pt idx="37">
                  <c:v>16.0</c:v>
                </c:pt>
                <c:pt idx="38">
                  <c:v>16.0</c:v>
                </c:pt>
                <c:pt idx="39">
                  <c:v>16.0</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4.0</c:v>
                </c:pt>
                <c:pt idx="18">
                  <c:v>4.0</c:v>
                </c:pt>
                <c:pt idx="19">
                  <c:v>8.0</c:v>
                </c:pt>
                <c:pt idx="20">
                  <c:v>12.0</c:v>
                </c:pt>
                <c:pt idx="21">
                  <c:v>12.0</c:v>
                </c:pt>
                <c:pt idx="22">
                  <c:v>12.0</c:v>
                </c:pt>
                <c:pt idx="23">
                  <c:v>20.0</c:v>
                </c:pt>
                <c:pt idx="24">
                  <c:v>24.0</c:v>
                </c:pt>
                <c:pt idx="25">
                  <c:v>24.0</c:v>
                </c:pt>
                <c:pt idx="26">
                  <c:v>24.0</c:v>
                </c:pt>
                <c:pt idx="27">
                  <c:v>24.0</c:v>
                </c:pt>
                <c:pt idx="28">
                  <c:v>24.0</c:v>
                </c:pt>
                <c:pt idx="29">
                  <c:v>24.0</c:v>
                </c:pt>
                <c:pt idx="30">
                  <c:v>24.0</c:v>
                </c:pt>
                <c:pt idx="31">
                  <c:v>24.0</c:v>
                </c:pt>
                <c:pt idx="32">
                  <c:v>24.0</c:v>
                </c:pt>
                <c:pt idx="33">
                  <c:v>24.0</c:v>
                </c:pt>
                <c:pt idx="34">
                  <c:v>24.0</c:v>
                </c:pt>
                <c:pt idx="35">
                  <c:v>24.0</c:v>
                </c:pt>
                <c:pt idx="36">
                  <c:v>24.0</c:v>
                </c:pt>
                <c:pt idx="37">
                  <c:v>24.0</c:v>
                </c:pt>
                <c:pt idx="38">
                  <c:v>24.0</c:v>
                </c:pt>
                <c:pt idx="39">
                  <c:v>24.0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smooth val="0"/>
        <c:axId val="-1059819840"/>
        <c:axId val="-1009145456"/>
      </c:lineChart>
      <c:catAx>
        <c:axId val="-1059819840"/>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009145456"/>
        <c:crosses val="autoZero"/>
        <c:auto val="1"/>
        <c:lblAlgn val="ctr"/>
        <c:lblOffset val="100"/>
        <c:noMultiLvlLbl val="0"/>
      </c:catAx>
      <c:valAx>
        <c:axId val="-100914545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Mortality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059819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5287483595801"/>
          <c:h val="0.06602571417703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11894768"/>
        <c:axId val="-1012590400"/>
      </c:barChart>
      <c:catAx>
        <c:axId val="-10118947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12590400"/>
        <c:crosses val="autoZero"/>
        <c:auto val="1"/>
        <c:lblAlgn val="ctr"/>
        <c:lblOffset val="100"/>
        <c:noMultiLvlLbl val="0"/>
      </c:catAx>
      <c:valAx>
        <c:axId val="-101259040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11894768"/>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470753168"/>
        <c:axId val="-1470744896"/>
      </c:barChart>
      <c:catAx>
        <c:axId val="-147075316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70744896"/>
        <c:crosses val="autoZero"/>
        <c:auto val="1"/>
        <c:lblAlgn val="ctr"/>
        <c:lblOffset val="100"/>
        <c:noMultiLvlLbl val="0"/>
      </c:catAx>
      <c:valAx>
        <c:axId val="-147074489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70753168"/>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949098048"/>
        <c:axId val="-949093920"/>
      </c:barChart>
      <c:catAx>
        <c:axId val="-949098048"/>
        <c:scaling>
          <c:orientation val="minMax"/>
        </c:scaling>
        <c:delete val="1"/>
        <c:axPos val="b"/>
        <c:numFmt formatCode="General" sourceLinked="1"/>
        <c:majorTickMark val="none"/>
        <c:minorTickMark val="none"/>
        <c:tickLblPos val="nextTo"/>
        <c:crossAx val="-949093920"/>
        <c:crosses val="autoZero"/>
        <c:auto val="1"/>
        <c:lblAlgn val="ctr"/>
        <c:lblOffset val="100"/>
        <c:noMultiLvlLbl val="0"/>
      </c:catAx>
      <c:valAx>
        <c:axId val="-94909392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49098048"/>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99550128"/>
        <c:axId val="-1471047440"/>
      </c:barChart>
      <c:catAx>
        <c:axId val="-109955012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71047440"/>
        <c:crosses val="autoZero"/>
        <c:auto val="1"/>
        <c:lblAlgn val="ctr"/>
        <c:lblOffset val="100"/>
        <c:noMultiLvlLbl val="0"/>
      </c:catAx>
      <c:valAx>
        <c:axId val="-147104744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9955012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470850608"/>
        <c:axId val="-1470842176"/>
      </c:barChart>
      <c:catAx>
        <c:axId val="-147085060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70842176"/>
        <c:crosses val="autoZero"/>
        <c:auto val="1"/>
        <c:lblAlgn val="ctr"/>
        <c:lblOffset val="100"/>
        <c:noMultiLvlLbl val="0"/>
      </c:catAx>
      <c:valAx>
        <c:axId val="-147084217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7085060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472065376"/>
        <c:axId val="-1012630560"/>
      </c:lineChart>
      <c:catAx>
        <c:axId val="-14720653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12630560"/>
        <c:crosses val="autoZero"/>
        <c:auto val="1"/>
        <c:lblAlgn val="ctr"/>
        <c:lblOffset val="100"/>
        <c:noMultiLvlLbl val="0"/>
      </c:catAx>
      <c:valAx>
        <c:axId val="-10126305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472065376"/>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949031824"/>
        <c:axId val="-940601376"/>
      </c:lineChart>
      <c:catAx>
        <c:axId val="-9490318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0601376"/>
        <c:crosses val="autoZero"/>
        <c:auto val="1"/>
        <c:lblAlgn val="ctr"/>
        <c:lblOffset val="100"/>
        <c:noMultiLvlLbl val="0"/>
      </c:catAx>
      <c:valAx>
        <c:axId val="-940601376"/>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94903182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081146176"/>
        <c:axId val="-1081329552"/>
      </c:lineChart>
      <c:catAx>
        <c:axId val="-10811461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1329552"/>
        <c:crosses val="autoZero"/>
        <c:auto val="1"/>
        <c:lblAlgn val="ctr"/>
        <c:lblOffset val="100"/>
        <c:noMultiLvlLbl val="0"/>
      </c:catAx>
      <c:valAx>
        <c:axId val="-1081329552"/>
        <c:scaling>
          <c:orientation val="minMax"/>
          <c:max val="70.0"/>
        </c:scaling>
        <c:delete val="1"/>
        <c:axPos val="l"/>
        <c:numFmt formatCode="General" sourceLinked="0"/>
        <c:majorTickMark val="out"/>
        <c:minorTickMark val="none"/>
        <c:tickLblPos val="nextTo"/>
        <c:crossAx val="-1081146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081224672"/>
        <c:axId val="-1081250080"/>
      </c:lineChart>
      <c:catAx>
        <c:axId val="-10812246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1250080"/>
        <c:crosses val="autoZero"/>
        <c:auto val="1"/>
        <c:lblAlgn val="ctr"/>
        <c:lblOffset val="100"/>
        <c:noMultiLvlLbl val="0"/>
      </c:catAx>
      <c:valAx>
        <c:axId val="-108125008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812246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081872224"/>
        <c:axId val="-940710336"/>
      </c:lineChart>
      <c:catAx>
        <c:axId val="-10818722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0710336"/>
        <c:crosses val="autoZero"/>
        <c:auto val="1"/>
        <c:lblAlgn val="ctr"/>
        <c:lblOffset val="100"/>
        <c:noMultiLvlLbl val="0"/>
      </c:catAx>
      <c:valAx>
        <c:axId val="-940710336"/>
        <c:scaling>
          <c:orientation val="minMax"/>
          <c:max val="70.0"/>
        </c:scaling>
        <c:delete val="1"/>
        <c:axPos val="l"/>
        <c:numFmt formatCode="General" sourceLinked="0"/>
        <c:majorTickMark val="out"/>
        <c:minorTickMark val="none"/>
        <c:tickLblPos val="nextTo"/>
        <c:crossAx val="-1081872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accent1"/>
              </a:solidFill>
              <a:round/>
            </a:ln>
            <a:effectLst/>
          </c:spPr>
          <c:marker>
            <c:symbol val="circle"/>
            <c:size val="10"/>
            <c:spPr>
              <a:solidFill>
                <a:schemeClr val="bg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95.83333333333329</c:v>
                </c:pt>
                <c:pt idx="13">
                  <c:v>95.83333333333329</c:v>
                </c:pt>
                <c:pt idx="14">
                  <c:v>95.83333333333329</c:v>
                </c:pt>
                <c:pt idx="15">
                  <c:v>83.3333333333333</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circle"/>
            <c:size val="10"/>
            <c:spPr>
              <a:solidFill>
                <a:schemeClr val="accent2"/>
              </a:solidFill>
              <a:ln w="25400">
                <a:no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1061883008"/>
        <c:axId val="-1121920288"/>
      </c:lineChart>
      <c:catAx>
        <c:axId val="-1061883008"/>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121920288"/>
        <c:crosses val="autoZero"/>
        <c:auto val="1"/>
        <c:lblAlgn val="ctr"/>
        <c:lblOffset val="100"/>
        <c:noMultiLvlLbl val="0"/>
      </c:catAx>
      <c:valAx>
        <c:axId val="-11219202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061883008"/>
        <c:crosses val="autoZero"/>
        <c:crossBetween val="between"/>
        <c:majorUnit val="25.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059570032"/>
        <c:axId val="-1117966272"/>
      </c:lineChart>
      <c:catAx>
        <c:axId val="-10595700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117966272"/>
        <c:crosses val="autoZero"/>
        <c:auto val="1"/>
        <c:lblAlgn val="ctr"/>
        <c:lblOffset val="100"/>
        <c:noMultiLvlLbl val="0"/>
      </c:catAx>
      <c:valAx>
        <c:axId val="-11179662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59570032"/>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068525040"/>
        <c:axId val="-944291312"/>
      </c:lineChart>
      <c:catAx>
        <c:axId val="-10685250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944291312"/>
        <c:crosses val="autoZero"/>
        <c:auto val="1"/>
        <c:lblAlgn val="ctr"/>
        <c:lblOffset val="100"/>
        <c:noMultiLvlLbl val="0"/>
      </c:catAx>
      <c:valAx>
        <c:axId val="-9442913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685250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114116720"/>
        <c:axId val="-1113814672"/>
      </c:lineChart>
      <c:catAx>
        <c:axId val="-111411672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113814672"/>
        <c:crosses val="autoZero"/>
        <c:auto val="1"/>
        <c:lblAlgn val="ctr"/>
        <c:lblOffset val="100"/>
        <c:noMultiLvlLbl val="0"/>
      </c:catAx>
      <c:valAx>
        <c:axId val="-11138146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114116720"/>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bg1">
                  <a:lumMod val="75000"/>
                </a:schemeClr>
              </a:solidFill>
              <a:round/>
            </a:ln>
            <a:effectLst/>
          </c:spPr>
          <c:marker>
            <c:symbol val="circle"/>
            <c:size val="10"/>
            <c:spPr>
              <a:solidFill>
                <a:schemeClr val="bg1">
                  <a:lumMod val="65000"/>
                </a:schemeClr>
              </a:solidFill>
              <a:ln w="9525">
                <a:solidFill>
                  <a:schemeClr val="dk1">
                    <a:tint val="885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95.83333333333326</c:v>
                </c:pt>
                <c:pt idx="13">
                  <c:v>95.83333333333326</c:v>
                </c:pt>
                <c:pt idx="14">
                  <c:v>95.83333333333326</c:v>
                </c:pt>
                <c:pt idx="15">
                  <c:v>83.33333333333327</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tx1"/>
              </a:solidFill>
              <a:round/>
            </a:ln>
            <a:effectLst/>
          </c:spPr>
          <c:marker>
            <c:symbol val="circle"/>
            <c:size val="10"/>
            <c:spPr>
              <a:solidFill>
                <a:schemeClr val="tx1"/>
              </a:solidFill>
              <a:ln w="9525">
                <a:solidFill>
                  <a:schemeClr val="dk1">
                    <a:tint val="550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939303552"/>
        <c:axId val="-939261920"/>
      </c:lineChart>
      <c:catAx>
        <c:axId val="-939303552"/>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939261920"/>
        <c:crosses val="autoZero"/>
        <c:auto val="1"/>
        <c:lblAlgn val="ctr"/>
        <c:lblOffset val="100"/>
        <c:noMultiLvlLbl val="0"/>
      </c:catAx>
      <c:valAx>
        <c:axId val="-939261920"/>
        <c:scaling>
          <c:orientation val="minMax"/>
          <c:max val="100.0"/>
          <c:min val="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939303552"/>
        <c:crosses val="autoZero"/>
        <c:crossBetween val="between"/>
        <c:majorUnit val="20.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a:t>Diapause Programmed Larvae</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836912770669291"/>
          <c:h val="0.784816962153119"/>
        </c:manualLayout>
      </c:layout>
      <c:barChart>
        <c:barDir val="col"/>
        <c:grouping val="clustered"/>
        <c:varyColors val="0"/>
        <c:ser>
          <c:idx val="0"/>
          <c:order val="0"/>
          <c:tx>
            <c:strRef>
              <c:f>Sheet1!$B$1</c:f>
              <c:strCache>
                <c:ptCount val="1"/>
                <c:pt idx="0">
                  <c:v>Short Genotype </c:v>
                </c:pt>
              </c:strCache>
            </c:strRef>
          </c:tx>
          <c:spPr>
            <a:solidFill>
              <a:schemeClr val="accent1"/>
            </a:solidFill>
            <a:ln>
              <a:noFill/>
            </a:ln>
            <a:effectLst/>
          </c:spPr>
          <c:invertIfNegative val="0"/>
          <c:cat>
            <c:strRef>
              <c:f>Sheet1!$A$2:$A$3</c:f>
              <c:strCache>
                <c:ptCount val="2"/>
                <c:pt idx="0">
                  <c:v>Diapause</c:v>
                </c:pt>
                <c:pt idx="1">
                  <c:v>Non Diapause</c:v>
                </c:pt>
              </c:strCache>
            </c:strRef>
          </c:cat>
          <c:val>
            <c:numRef>
              <c:f>Sheet1!$B$2:$B$3</c:f>
              <c:numCache>
                <c:formatCode>General</c:formatCode>
                <c:ptCount val="2"/>
                <c:pt idx="0">
                  <c:v>33.0</c:v>
                </c:pt>
                <c:pt idx="1">
                  <c:v>1.0</c:v>
                </c:pt>
              </c:numCache>
            </c:numRef>
          </c:val>
        </c:ser>
        <c:ser>
          <c:idx val="1"/>
          <c:order val="1"/>
          <c:tx>
            <c:strRef>
              <c:f>Sheet1!$C$1</c:f>
              <c:strCache>
                <c:ptCount val="1"/>
                <c:pt idx="0">
                  <c:v>Long Genotype</c:v>
                </c:pt>
              </c:strCache>
            </c:strRef>
          </c:tx>
          <c:spPr>
            <a:solidFill>
              <a:schemeClr val="accent2"/>
            </a:solidFill>
            <a:ln>
              <a:noFill/>
            </a:ln>
            <a:effectLst/>
          </c:spPr>
          <c:invertIfNegative val="0"/>
          <c:cat>
            <c:strRef>
              <c:f>Sheet1!$A$2:$A$3</c:f>
              <c:strCache>
                <c:ptCount val="2"/>
                <c:pt idx="0">
                  <c:v>Diapause</c:v>
                </c:pt>
                <c:pt idx="1">
                  <c:v>Non Diapause</c:v>
                </c:pt>
              </c:strCache>
            </c:strRef>
          </c:cat>
          <c:val>
            <c:numRef>
              <c:f>Sheet1!$C$2:$C$3</c:f>
              <c:numCache>
                <c:formatCode>General</c:formatCode>
                <c:ptCount val="2"/>
                <c:pt idx="0">
                  <c:v>100.0</c:v>
                </c:pt>
                <c:pt idx="1">
                  <c:v>1.0</c:v>
                </c:pt>
              </c:numCache>
            </c:numRef>
          </c:val>
        </c:ser>
        <c:dLbls>
          <c:showLegendKey val="0"/>
          <c:showVal val="0"/>
          <c:showCatName val="0"/>
          <c:showSerName val="0"/>
          <c:showPercent val="0"/>
          <c:showBubbleSize val="0"/>
        </c:dLbls>
        <c:gapWidth val="219"/>
        <c:overlap val="-27"/>
        <c:axId val="-1150493904"/>
        <c:axId val="-1061367456"/>
      </c:barChart>
      <c:catAx>
        <c:axId val="-1150493904"/>
        <c:scaling>
          <c:orientation val="minMax"/>
        </c:scaling>
        <c:delete val="1"/>
        <c:axPos val="b"/>
        <c:numFmt formatCode="General" sourceLinked="1"/>
        <c:majorTickMark val="none"/>
        <c:minorTickMark val="none"/>
        <c:tickLblPos val="nextTo"/>
        <c:crossAx val="-1061367456"/>
        <c:crosses val="autoZero"/>
        <c:auto val="1"/>
        <c:lblAlgn val="ctr"/>
        <c:lblOffset val="100"/>
        <c:noMultiLvlLbl val="0"/>
      </c:catAx>
      <c:valAx>
        <c:axId val="-106136745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150493904"/>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014948928"/>
        <c:axId val="-949993648"/>
      </c:lineChart>
      <c:catAx>
        <c:axId val="-10149489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949993648"/>
        <c:crosses val="autoZero"/>
        <c:auto val="1"/>
        <c:lblAlgn val="ctr"/>
        <c:lblOffset val="100"/>
        <c:noMultiLvlLbl val="0"/>
      </c:catAx>
      <c:valAx>
        <c:axId val="-9499936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14948928"/>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471448096"/>
        <c:axId val="-949335264"/>
      </c:lineChart>
      <c:catAx>
        <c:axId val="-14714480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949335264"/>
        <c:crosses val="autoZero"/>
        <c:auto val="1"/>
        <c:lblAlgn val="ctr"/>
        <c:lblOffset val="100"/>
        <c:noMultiLvlLbl val="0"/>
      </c:catAx>
      <c:valAx>
        <c:axId val="-9493352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47144809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066482608"/>
        <c:axId val="-1008930544"/>
      </c:lineChart>
      <c:catAx>
        <c:axId val="-106648260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08930544"/>
        <c:crosses val="autoZero"/>
        <c:auto val="1"/>
        <c:lblAlgn val="ctr"/>
        <c:lblOffset val="100"/>
        <c:noMultiLvlLbl val="0"/>
      </c:catAx>
      <c:valAx>
        <c:axId val="-10089305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6648260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101330336"/>
        <c:axId val="-1101334064"/>
      </c:barChart>
      <c:catAx>
        <c:axId val="-110133033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01334064"/>
        <c:crosses val="autoZero"/>
        <c:auto val="1"/>
        <c:lblAlgn val="ctr"/>
        <c:lblOffset val="100"/>
        <c:noMultiLvlLbl val="0"/>
      </c:catAx>
      <c:valAx>
        <c:axId val="-110133406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01330336"/>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95.83333333333319</c:v>
                </c:pt>
                <c:pt idx="13">
                  <c:v>95.83333333333319</c:v>
                </c:pt>
                <c:pt idx="14">
                  <c:v>95.83333333333319</c:v>
                </c:pt>
                <c:pt idx="15">
                  <c:v>83.3333333333332</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99696128"/>
        <c:axId val="-1099703616"/>
      </c:barChart>
      <c:catAx>
        <c:axId val="-109969612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99703616"/>
        <c:crosses val="autoZero"/>
        <c:auto val="1"/>
        <c:lblAlgn val="ctr"/>
        <c:lblOffset val="100"/>
        <c:noMultiLvlLbl val="0"/>
      </c:catAx>
      <c:valAx>
        <c:axId val="-109970361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smtClean="0"/>
                  <a:t>Percent Larvae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99696128"/>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ata7.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ata8.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rawing6.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_rels/drawing7.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_rels/drawing8.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DEF48A0D-9F77-3946-9B01-B8C018B58F5C}" type="presOf" srcId="{8F3E48A8-6CBB-4E48-A4B9-F5A68067B865}" destId="{54C8B1A1-E8F0-8A4D-8E7C-451CAD617815}" srcOrd="0" destOrd="0" presId="urn:microsoft.com/office/officeart/2008/layout/CircularPictureCallout"/>
    <dgm:cxn modelId="{00FECD52-1FA5-F640-AFA0-5527B473DF1E}" srcId="{E2211288-23C5-7C49-9910-0631D9159844}" destId="{C8DAC0B1-F528-5D49-BFB2-5D0ABA3A0024}" srcOrd="0" destOrd="0" parTransId="{E259EE0C-DB34-3041-91BB-CA8BFE1391D4}" sibTransId="{7DBEC442-3CD5-1B40-B216-B11FC5843F5E}"/>
    <dgm:cxn modelId="{AE5593A6-3C87-8E4B-BC34-702B6D0852EA}" type="presOf" srcId="{716DA12F-0F8E-384F-B074-44E3BDE48826}" destId="{908A4B56-FDFF-DD47-ADAD-BB5C817668AB}" srcOrd="0" destOrd="3"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119DE308-AC0E-7C41-ABA3-CE5BE90D5141}" type="presOf" srcId="{869A7BDD-9E78-0546-B04B-0B5FABD4335F}" destId="{7CB79483-FECB-7B42-B9AA-D9954A46F72B}" srcOrd="0" destOrd="1"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9DE1E851-5402-2A46-8E55-B017861E62E3}" type="presOf" srcId="{14D4E985-E970-DE49-A835-23B5BCBB9D09}" destId="{7CB79483-FECB-7B42-B9AA-D9954A46F72B}"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892DF63B-CD34-CD41-B890-9D468D1A4209}" type="presOf" srcId="{40CCA8FA-C21E-7F4C-A918-DB0EE3E5A9F5}" destId="{908A4B56-FDFF-DD47-ADAD-BB5C817668AB}" srcOrd="0" destOrd="2" presId="urn:microsoft.com/office/officeart/2008/layout/CircularPictureCallout"/>
    <dgm:cxn modelId="{8FEC54F1-3960-314A-8FC9-F0010DEC5493}" type="presOf" srcId="{C8DAC0B1-F528-5D49-BFB2-5D0ABA3A0024}" destId="{646FA060-238E-2844-8C3C-9B082EFC5865}" srcOrd="0" destOrd="1"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4043ADF1-951C-344C-BA1A-25F7C3DB4F6D}" srcId="{DAEBC401-884C-6842-9ABD-72506B29C70B}" destId="{40CCA8FA-C21E-7F4C-A918-DB0EE3E5A9F5}" srcOrd="1" destOrd="0" parTransId="{8993E50C-D79B-0743-B41E-138944B8FB67}" sibTransId="{7CBAC8A7-B9DF-DA46-96DA-B360CF018B41}"/>
    <dgm:cxn modelId="{1BB1C015-50B2-5441-A6BD-F6E5FA5CF2CB}" type="presOf" srcId="{7BB716DC-068B-C24E-B8D4-E9B4453A5466}" destId="{908A4B56-FDFF-DD47-ADAD-BB5C817668AB}" srcOrd="0" destOrd="1" presId="urn:microsoft.com/office/officeart/2008/layout/CircularPictureCallout"/>
    <dgm:cxn modelId="{00050DCC-45A3-8040-8DC0-5937E5C7CFFF}" type="presOf" srcId="{32ADB176-565B-4846-83CB-84F544BAA024}" destId="{D9EB1B0F-8C96-9343-9CD4-1F7F298BA8C8}" srcOrd="0" destOrd="0" presId="urn:microsoft.com/office/officeart/2008/layout/CircularPictureCallout"/>
    <dgm:cxn modelId="{8895CB52-25EE-D240-B9C3-1CD385EA6124}" type="presOf" srcId="{5BD1171D-314B-CA42-B35F-2F0116DD6713}" destId="{286E283C-527A-344B-B6C3-7392F428269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3EBCA861-F7B2-6949-A331-85D19DDFC199}"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B9E93C74-9128-2845-8241-1EAB21207F1A}" srcId="{8F3E48A8-6CBB-4E48-A4B9-F5A68067B865}" destId="{61744628-CB1C-C847-82C3-618407B49F09}" srcOrd="0" destOrd="0" parTransId="{D1C39445-C86D-854A-AF34-4195EA0CAAB9}" sibTransId="{32ADB176-565B-4846-83CB-84F544BAA024}"/>
    <dgm:cxn modelId="{E6C41E8B-DF4C-1B43-B805-ADD285D3E1DB}" srcId="{DAEBC401-884C-6842-9ABD-72506B29C70B}" destId="{7BB716DC-068B-C24E-B8D4-E9B4453A5466}" srcOrd="0" destOrd="0" parTransId="{F1BB0079-4A56-FD40-85A4-64DF39ED90BF}" sibTransId="{E3199A6C-E4B7-AA42-8A38-164FCF16ED2A}"/>
    <dgm:cxn modelId="{5A47F16F-918F-7041-870A-C8D8383EE40A}" srcId="{DAEBC401-884C-6842-9ABD-72506B29C70B}" destId="{716DA12F-0F8E-384F-B074-44E3BDE48826}" srcOrd="2" destOrd="0" parTransId="{936F141F-38EB-2240-8D52-DAE11150F995}" sibTransId="{453E55C4-43DF-6446-B789-FB1B146BE474}"/>
    <dgm:cxn modelId="{D335AEB4-BB0D-1440-8E2E-F94578A6F421}" type="presOf" srcId="{9F71258F-FC60-6140-A1D5-8B0435F02E85}" destId="{F9EF6568-7566-8B4E-BC71-5892D97D18DC}"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28.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106</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 Id="rId3" Type="http://schemas.openxmlformats.org/officeDocument/2006/relationships/image" Target="../media/image117.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tiff"/><Relationship Id="rId3" Type="http://schemas.openxmlformats.org/officeDocument/2006/relationships/image" Target="../media/image12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tiff"/></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31.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34.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46.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37.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50.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3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55.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53.png"/><Relationship Id="rId18" Type="http://schemas.microsoft.com/office/2007/relationships/hdphoto" Target="../media/hdphoto6.wdp"/><Relationship Id="rId19"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jpeg"/></Relationships>
</file>

<file path=ppt/slides/_rels/slide147.xml.rels><?xml version="1.0" encoding="UTF-8" standalone="yes"?>
<Relationships xmlns="http://schemas.openxmlformats.org/package/2006/relationships"><Relationship Id="rId3" Type="http://schemas.openxmlformats.org/officeDocument/2006/relationships/image" Target="../media/image157.jpeg"/><Relationship Id="rId4" Type="http://schemas.openxmlformats.org/officeDocument/2006/relationships/image" Target="../media/image15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59.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53.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61.png"/><Relationship Id="rId5" Type="http://schemas.microsoft.com/office/2007/relationships/hdphoto" Target="../media/hdphoto8.wdp"/><Relationship Id="rId6" Type="http://schemas.openxmlformats.org/officeDocument/2006/relationships/image" Target="../media/image162.png"/><Relationship Id="rId7" Type="http://schemas.microsoft.com/office/2007/relationships/hdphoto" Target="../media/hdphoto9.wdp"/><Relationship Id="rId8" Type="http://schemas.openxmlformats.org/officeDocument/2006/relationships/image" Target="../media/image163.png"/><Relationship Id="rId9" Type="http://schemas.microsoft.com/office/2007/relationships/hdphoto" Target="../media/hdphoto10.wdp"/><Relationship Id="rId10" Type="http://schemas.openxmlformats.org/officeDocument/2006/relationships/image" Target="../media/image164.jpe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155.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2.tiff"/><Relationship Id="rId6" Type="http://schemas.openxmlformats.org/officeDocument/2006/relationships/image" Target="../media/image13.emf"/><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microsoft.com/office/2007/relationships/hdphoto" Target="../media/hdphoto4.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 Id="rId3" Type="http://schemas.openxmlformats.org/officeDocument/2006/relationships/image" Target="../media/image100.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grpSp>
        <p:nvGrpSpPr>
          <p:cNvPr id="3" name="Group 2"/>
          <p:cNvGrpSpPr/>
          <p:nvPr/>
        </p:nvGrpSpPr>
        <p:grpSpPr>
          <a:xfrm>
            <a:off x="9533160" y="221434"/>
            <a:ext cx="2658840" cy="2851116"/>
            <a:chOff x="8889356" y="2290088"/>
            <a:chExt cx="2658840" cy="2851116"/>
          </a:xfrm>
        </p:grpSpPr>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8889356" y="2540460"/>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206390" y="2290088"/>
              <a:ext cx="1341806" cy="919388"/>
            </a:xfrm>
            <a:prstGeom prst="rect">
              <a:avLst/>
            </a:prstGeom>
          </p:spPr>
        </p:pic>
      </p:grpSp>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t>1.</a:t>
            </a:r>
            <a:endParaRPr lang="en-US" sz="3200" b="1" dirty="0"/>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programming last?</a:t>
            </a:r>
            <a:endParaRPr lang="en-US" dirty="0"/>
          </a:p>
        </p:txBody>
      </p:sp>
      <p:grpSp>
        <p:nvGrpSpPr>
          <p:cNvPr id="12" name="Group 11"/>
          <p:cNvGrpSpPr/>
          <p:nvPr/>
        </p:nvGrpSpPr>
        <p:grpSpPr>
          <a:xfrm>
            <a:off x="273935" y="2731625"/>
            <a:ext cx="3389835" cy="3813857"/>
            <a:chOff x="89002" y="1250266"/>
            <a:chExt cx="4940579" cy="5607734"/>
          </a:xfrm>
        </p:grpSpPr>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2" y="1250266"/>
              <a:ext cx="4940579" cy="5607734"/>
            </a:xfrm>
            <a:prstGeom prst="rect">
              <a:avLst/>
            </a:prstGeom>
          </p:spPr>
        </p:pic>
        <p:pic>
          <p:nvPicPr>
            <p:cNvPr id="5"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2967883" y="2699095"/>
              <a:ext cx="1732190" cy="1049109"/>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640931" y="4760573"/>
              <a:ext cx="2371273" cy="8598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a16="http://schemas.microsoft.com/office/drawing/2014/main" xmlns="" id="{5E4A3312-F30B-4F76-82AA-8AFD06DDC6B2}"/>
                </a:ext>
              </a:extLst>
            </p:cNvPr>
            <p:cNvSpPr/>
            <p:nvPr/>
          </p:nvSpPr>
          <p:spPr>
            <a:xfrm>
              <a:off x="461972" y="1375114"/>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8" y="4579741"/>
              <a:ext cx="2255907" cy="1628557"/>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9" y="2792670"/>
              <a:ext cx="2255907" cy="1628557"/>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708718" y="3902337"/>
              <a:ext cx="1618344" cy="859828"/>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a:t>
              </a:r>
              <a:r>
                <a:rPr lang="en-US" sz="1600" b="1" dirty="0" smtClean="0">
                  <a:solidFill>
                    <a:schemeClr val="bg1"/>
                  </a:solidFill>
                </a:rPr>
                <a:t>Genotype</a:t>
              </a:r>
              <a:endParaRPr lang="en-US" sz="1600" b="1" dirty="0">
                <a:solidFill>
                  <a:schemeClr val="bg1"/>
                </a:solidFill>
              </a:endParaRP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708716" y="5716620"/>
              <a:ext cx="1618344" cy="859828"/>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a:t>
              </a:r>
              <a:r>
                <a:rPr lang="en-US" sz="1600" b="1" dirty="0" smtClean="0">
                  <a:solidFill>
                    <a:schemeClr val="bg1"/>
                  </a:solidFill>
                </a:rPr>
                <a:t>Genotype</a:t>
              </a:r>
              <a:endParaRPr lang="en-US" sz="1600" b="1" dirty="0">
                <a:solidFill>
                  <a:schemeClr val="bg1"/>
                </a:solidFill>
              </a:endParaRPr>
            </a:p>
          </p:txBody>
        </p:sp>
      </p:gr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Regular Visual Observation</a:t>
            </a:r>
            <a:endParaRPr lang="en-US" sz="2400" dirty="0"/>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Diapause</a:t>
              </a:r>
              <a:endParaRPr lang="en-US" sz="2400" dirty="0"/>
            </a:p>
          </p:txBody>
        </p:sp>
      </p:grpSp>
      <p:pic>
        <p:nvPicPr>
          <p:cNvPr id="21" name="Picture 20"/>
          <p:cNvPicPr>
            <a:picLocks noChangeAspect="1"/>
          </p:cNvPicPr>
          <p:nvPr/>
        </p:nvPicPr>
        <p:blipFill>
          <a:blip r:embed="rId5"/>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 in Diapause</a:t>
              </a:r>
              <a:endParaRPr lang="en-US" sz="2400" dirty="0"/>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Mortality Rate: </a:t>
            </a:r>
            <a:br>
              <a:rPr lang="en-US" dirty="0" smtClean="0"/>
            </a:br>
            <a:r>
              <a:rPr lang="en-US" dirty="0" smtClean="0"/>
              <a:t>Short Genotype vs. Long Genotype</a:t>
            </a:r>
            <a:endParaRPr lang="en-US" dirty="0"/>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846018964"/>
              </p:ext>
            </p:extLst>
          </p:nvPr>
        </p:nvGraphicFramePr>
        <p:xfrm>
          <a:off x="0" y="1600200"/>
          <a:ext cx="12191999" cy="4700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1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1962601598"/>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696117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p:cNvGraphicFramePr>
          <p:nvPr>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2063565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43671714"/>
              </p:ext>
            </p:extLst>
          </p:nvPr>
        </p:nvGraphicFramePr>
        <p:xfrm>
          <a:off x="2032000" y="312516"/>
          <a:ext cx="8128000" cy="582581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xmlns="" id="{8BC9FCBD-3D2D-4B72-9C81-E488F3969D59}"/>
              </a:ext>
            </a:extLst>
          </p:cNvPr>
          <p:cNvSpPr/>
          <p:nvPr/>
        </p:nvSpPr>
        <p:spPr>
          <a:xfrm>
            <a:off x="3124173" y="1343848"/>
            <a:ext cx="3491344" cy="4606724"/>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E4EFF3D-1ED6-4A9E-834B-3F4D58AD1F8D}"/>
              </a:ext>
            </a:extLst>
          </p:cNvPr>
          <p:cNvSpPr/>
          <p:nvPr/>
        </p:nvSpPr>
        <p:spPr>
          <a:xfrm>
            <a:off x="6668657" y="1354239"/>
            <a:ext cx="3491343" cy="4606724"/>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61FBDA45-0A56-48FE-AB7F-1FFDA45A2CE1}"/>
              </a:ext>
            </a:extLst>
          </p:cNvPr>
          <p:cNvSpPr/>
          <p:nvPr/>
        </p:nvSpPr>
        <p:spPr>
          <a:xfrm>
            <a:off x="3124173" y="1024331"/>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5" name="Rectangle 4">
            <a:extLst>
              <a:ext uri="{FF2B5EF4-FFF2-40B4-BE49-F238E27FC236}">
                <a16:creationId xmlns:a16="http://schemas.microsoft.com/office/drawing/2014/main" xmlns="" id="{2936C5C8-6DE2-4509-98E2-4C16BF6BEF22}"/>
              </a:ext>
            </a:extLst>
          </p:cNvPr>
          <p:cNvSpPr/>
          <p:nvPr/>
        </p:nvSpPr>
        <p:spPr>
          <a:xfrm>
            <a:off x="6670184" y="1024331"/>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solidFill>
                  <a:schemeClr val="bg1">
                    <a:lumMod val="75000"/>
                  </a:schemeClr>
                </a:solidFill>
              </a:rPr>
              <a:t>Feeding is </a:t>
            </a:r>
            <a:r>
              <a:rPr lang="en-US" sz="4400" b="1" dirty="0" smtClean="0">
                <a:solidFill>
                  <a:schemeClr val="bg1">
                    <a:lumMod val="75000"/>
                  </a:schemeClr>
                </a:solidFill>
              </a:rPr>
              <a:t>terminated</a:t>
            </a:r>
            <a:endParaRPr lang="en-US" sz="4400" b="1" dirty="0">
              <a:solidFill>
                <a:schemeClr val="bg1">
                  <a:lumMod val="75000"/>
                </a:schemeClr>
              </a:solid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mt="20000"/>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t>2.</a:t>
            </a:r>
            <a:endParaRPr lang="en-US" sz="3200" b="1" dirty="0"/>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832013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smtClean="0"/>
              <a:t>Which Day Does Mass Peak</a:t>
            </a:r>
            <a:endParaRPr lang="en-US"/>
          </a:p>
        </p:txBody>
      </p:sp>
    </p:spTree>
    <p:extLst>
      <p:ext uri="{BB962C8B-B14F-4D97-AF65-F5344CB8AC3E}">
        <p14:creationId xmlns:p14="http://schemas.microsoft.com/office/powerpoint/2010/main" val="170004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446639" y="549876"/>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p:nvPr/>
        </p:nvCxnSpPr>
        <p:spPr>
          <a:xfrm>
            <a:off x="2446638" y="1369541"/>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1651000" y="2370438"/>
            <a:ext cx="281972" cy="186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Mass</a:t>
            </a:r>
            <a:endParaRPr lang="en-US" dirty="0">
              <a:solidFill>
                <a:schemeClr val="tx1"/>
              </a:solidFill>
            </a:endParaRP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smtClean="0"/>
              <a:t>Comparing day 6 to day 8</a:t>
            </a:r>
            <a:endParaRPr lang="en-US" dirty="0"/>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smtClean="0"/>
              <a:t>Is Mass peak different between early and late terminators? No.</a:t>
            </a:r>
          </a:p>
        </p:txBody>
      </p:sp>
    </p:spTree>
    <p:extLst>
      <p:ext uri="{BB962C8B-B14F-4D97-AF65-F5344CB8AC3E}">
        <p14:creationId xmlns:p14="http://schemas.microsoft.com/office/powerpoint/2010/main" val="1106464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smtClean="0"/>
              <a:t>What is the CO2 rate on mass peak day?</a:t>
            </a:r>
          </a:p>
          <a:p>
            <a:r>
              <a:rPr lang="en-US" dirty="0" smtClean="0"/>
              <a:t>Wander day cannot be compared due to absent data</a:t>
            </a:r>
            <a:endParaRPr lang="en-US" dirty="0"/>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608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323071" y="242810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9343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smtClean="0"/>
              <a:t>Comparing day 8 to day 6</a:t>
            </a:r>
            <a:endParaRPr lang="en-US" dirty="0"/>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smtClean="0"/>
              <a:t>CO2 production different between early and late terminators? No.</a:t>
            </a:r>
          </a:p>
        </p:txBody>
      </p:sp>
    </p:spTree>
    <p:extLst>
      <p:ext uri="{BB962C8B-B14F-4D97-AF65-F5344CB8AC3E}">
        <p14:creationId xmlns:p14="http://schemas.microsoft.com/office/powerpoint/2010/main" val="59822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p:cNvPicPr>
            <a:picLocks noChangeAspect="1"/>
          </p:cNvPicPr>
          <p:nvPr/>
        </p:nvPicPr>
        <p:blipFill>
          <a:blip r:embed="rId3"/>
          <a:stretch>
            <a:fillRect/>
          </a:stretch>
        </p:blipFill>
        <p:spPr>
          <a:xfrm>
            <a:off x="5279896" y="3845966"/>
            <a:ext cx="3826003" cy="2476142"/>
          </a:xfrm>
          <a:prstGeom prst="rect">
            <a:avLst/>
          </a:prstGeom>
        </p:spPr>
      </p:pic>
      <p:pic>
        <p:nvPicPr>
          <p:cNvPr id="10" name="Picture 9"/>
          <p:cNvPicPr>
            <a:picLocks noChangeAspect="1"/>
          </p:cNvPicPr>
          <p:nvPr/>
        </p:nvPicPr>
        <p:blipFill>
          <a:blip r:embed="rId4"/>
          <a:stretch>
            <a:fillRect/>
          </a:stretch>
        </p:blipFill>
        <p:spPr>
          <a:xfrm>
            <a:off x="5285430" y="3500576"/>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t>3.</a:t>
            </a:r>
            <a:endParaRPr lang="en-US" sz="3200" b="1" dirty="0"/>
          </a:p>
        </p:txBody>
      </p:sp>
    </p:spTree>
    <p:extLst>
      <p:ext uri="{BB962C8B-B14F-4D97-AF65-F5344CB8AC3E}">
        <p14:creationId xmlns:p14="http://schemas.microsoft.com/office/powerpoint/2010/main" val="1262659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smtClean="0"/>
              <a:t>When Does Wandering Begin?</a:t>
            </a:r>
            <a:endParaRPr lang="en-US" dirty="0"/>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smtClean="0"/>
              <a:t>Daily </a:t>
            </a:r>
            <a:r>
              <a:rPr lang="en-US" sz="2400" b="1" dirty="0" err="1" smtClean="0"/>
              <a:t>obsevations</a:t>
            </a:r>
            <a:r>
              <a:rPr lang="en-US" sz="2400" b="1" dirty="0" smtClean="0"/>
              <a:t>:</a:t>
            </a:r>
            <a:endParaRPr lang="en-US" sz="2400" dirty="0" smtClean="0"/>
          </a:p>
          <a:p>
            <a:r>
              <a:rPr lang="en-US" sz="2400" dirty="0" smtClean="0"/>
              <a:t>30 mins with no food</a:t>
            </a:r>
            <a:endParaRPr lang="en-US" sz="2400" dirty="0"/>
          </a:p>
        </p:txBody>
      </p:sp>
      <p:pic>
        <p:nvPicPr>
          <p:cNvPr id="10" name="Picture 9"/>
          <p:cNvPicPr>
            <a:picLocks noChangeAspect="1"/>
          </p:cNvPicPr>
          <p:nvPr/>
        </p:nvPicPr>
        <p:blipFill>
          <a:blip r:embed="rId3"/>
          <a:stretch>
            <a:fillRect/>
          </a:stretch>
        </p:blipFill>
        <p:spPr>
          <a:xfrm>
            <a:off x="586425" y="3611186"/>
            <a:ext cx="3849028" cy="2572991"/>
          </a:xfrm>
          <a:prstGeom prst="rect">
            <a:avLst/>
          </a:prstGeom>
        </p:spPr>
      </p:pic>
      <p:grpSp>
        <p:nvGrpSpPr>
          <p:cNvPr id="8" name="Group 7"/>
          <p:cNvGrpSpPr/>
          <p:nvPr/>
        </p:nvGrpSpPr>
        <p:grpSpPr>
          <a:xfrm>
            <a:off x="4837776" y="2043066"/>
            <a:ext cx="7134305" cy="4582616"/>
            <a:chOff x="5057695" y="1886673"/>
            <a:chExt cx="7134305" cy="4582616"/>
          </a:xfrm>
        </p:grpSpPr>
        <p:pic>
          <p:nvPicPr>
            <p:cNvPr id="4" name="Picture 3"/>
            <p:cNvPicPr>
              <a:picLocks noChangeAspect="1"/>
            </p:cNvPicPr>
            <p:nvPr/>
          </p:nvPicPr>
          <p:blipFill rotWithShape="1">
            <a:blip r:embed="rId4"/>
            <a:srcRect t="11461" r="14933"/>
            <a:stretch/>
          </p:blipFill>
          <p:spPr>
            <a:xfrm>
              <a:off x="5057695" y="1886673"/>
              <a:ext cx="7134305" cy="4582616"/>
            </a:xfrm>
            <a:prstGeom prst="rect">
              <a:avLst/>
            </a:prstGeom>
          </p:spPr>
        </p:pic>
        <p:cxnSp>
          <p:nvCxnSpPr>
            <p:cNvPr id="5" name="Straight Connector 4"/>
            <p:cNvCxnSpPr/>
            <p:nvPr/>
          </p:nvCxnSpPr>
          <p:spPr>
            <a:xfrm flipH="1">
              <a:off x="7488820"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129777"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9E7671F8-CEE6-4F81-BAA2-A7B7C3E77C0B}"/>
                </a:ext>
              </a:extLst>
            </p:cNvPr>
            <p:cNvSpPr/>
            <p:nvPr/>
          </p:nvSpPr>
          <p:spPr>
            <a:xfrm>
              <a:off x="5641680" y="1886673"/>
              <a:ext cx="3247677" cy="4048600"/>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5" name="Rectangle 14">
              <a:extLst>
                <a:ext uri="{FF2B5EF4-FFF2-40B4-BE49-F238E27FC236}">
                  <a16:creationId xmlns:a16="http://schemas.microsoft.com/office/drawing/2014/main" xmlns="" id="{5C914838-0106-46D6-B8BB-D3641A84E01D}"/>
                </a:ext>
              </a:extLst>
            </p:cNvPr>
            <p:cNvSpPr/>
            <p:nvPr/>
          </p:nvSpPr>
          <p:spPr>
            <a:xfrm>
              <a:off x="8889358" y="1886673"/>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grpSp>
      <p:sp>
        <p:nvSpPr>
          <p:cNvPr id="16" name="Rectangle 15">
            <a:extLst>
              <a:ext uri="{FF2B5EF4-FFF2-40B4-BE49-F238E27FC236}">
                <a16:creationId xmlns:a16="http://schemas.microsoft.com/office/drawing/2014/main" xmlns=""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a16="http://schemas.microsoft.com/office/drawing/2014/main" xmlns=""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8" name="TextBox 17"/>
          <p:cNvSpPr txBox="1"/>
          <p:nvPr/>
        </p:nvSpPr>
        <p:spPr>
          <a:xfrm>
            <a:off x="5464917" y="2210647"/>
            <a:ext cx="421910" cy="369332"/>
          </a:xfrm>
          <a:prstGeom prst="rect">
            <a:avLst/>
          </a:prstGeom>
          <a:noFill/>
        </p:spPr>
        <p:txBody>
          <a:bodyPr wrap="none" rtlCol="0">
            <a:spAutoFit/>
          </a:bodyPr>
          <a:lstStyle/>
          <a:p>
            <a:r>
              <a:rPr lang="en-US" smtClean="0"/>
              <a:t>BE</a:t>
            </a:r>
            <a:endParaRPr lang="en-US"/>
          </a:p>
        </p:txBody>
      </p:sp>
      <p:sp>
        <p:nvSpPr>
          <p:cNvPr id="19" name="TextBox 18"/>
          <p:cNvSpPr txBox="1"/>
          <p:nvPr/>
        </p:nvSpPr>
        <p:spPr>
          <a:xfrm>
            <a:off x="8686318" y="2210647"/>
            <a:ext cx="421910" cy="369332"/>
          </a:xfrm>
          <a:prstGeom prst="rect">
            <a:avLst/>
          </a:prstGeom>
          <a:noFill/>
        </p:spPr>
        <p:txBody>
          <a:bodyPr wrap="none" rtlCol="0">
            <a:spAutoFit/>
          </a:bodyPr>
          <a:lstStyle/>
          <a:p>
            <a:r>
              <a:rPr lang="en-US" dirty="0" smtClean="0"/>
              <a:t>BE</a:t>
            </a:r>
            <a:endParaRPr lang="en-US" dirty="0"/>
          </a:p>
        </p:txBody>
      </p:sp>
      <p:sp>
        <p:nvSpPr>
          <p:cNvPr id="20" name="TextBox 19"/>
          <p:cNvSpPr txBox="1"/>
          <p:nvPr/>
        </p:nvSpPr>
        <p:spPr>
          <a:xfrm>
            <a:off x="5464917" y="4099249"/>
            <a:ext cx="439544" cy="369332"/>
          </a:xfrm>
          <a:prstGeom prst="rect">
            <a:avLst/>
          </a:prstGeom>
          <a:noFill/>
        </p:spPr>
        <p:txBody>
          <a:bodyPr wrap="none" rtlCol="0">
            <a:spAutoFit/>
          </a:bodyPr>
          <a:lstStyle/>
          <a:p>
            <a:r>
              <a:rPr lang="en-US" dirty="0" smtClean="0"/>
              <a:t>UZ</a:t>
            </a:r>
            <a:endParaRPr lang="en-US" dirty="0"/>
          </a:p>
        </p:txBody>
      </p:sp>
      <p:sp>
        <p:nvSpPr>
          <p:cNvPr id="21" name="TextBox 20"/>
          <p:cNvSpPr txBox="1"/>
          <p:nvPr/>
        </p:nvSpPr>
        <p:spPr>
          <a:xfrm>
            <a:off x="8686318" y="4099249"/>
            <a:ext cx="439544" cy="369332"/>
          </a:xfrm>
          <a:prstGeom prst="rect">
            <a:avLst/>
          </a:prstGeom>
          <a:noFill/>
        </p:spPr>
        <p:txBody>
          <a:bodyPr wrap="none" rtlCol="0">
            <a:spAutoFit/>
          </a:bodyPr>
          <a:lstStyle/>
          <a:p>
            <a:r>
              <a:rPr lang="en-US" dirty="0" smtClean="0"/>
              <a:t>UZ</a:t>
            </a:r>
            <a:endParaRPr lang="en-US" dirty="0"/>
          </a:p>
        </p:txBody>
      </p:sp>
      <p:sp>
        <p:nvSpPr>
          <p:cNvPr id="22" name="TextBox 21">
            <a:extLst>
              <a:ext uri="{FF2B5EF4-FFF2-40B4-BE49-F238E27FC236}">
                <a16:creationId xmlns:a16="http://schemas.microsoft.com/office/drawing/2014/main" xmlns="" id="{B402D72A-FE37-4337-9A98-D5266F265941}"/>
              </a:ext>
            </a:extLst>
          </p:cNvPr>
          <p:cNvSpPr txBox="1"/>
          <p:nvPr/>
        </p:nvSpPr>
        <p:spPr>
          <a:xfrm>
            <a:off x="6898640" y="2376106"/>
            <a:ext cx="381836" cy="584775"/>
          </a:xfrm>
          <a:prstGeom prst="rect">
            <a:avLst/>
          </a:prstGeom>
          <a:noFill/>
        </p:spPr>
        <p:txBody>
          <a:bodyPr wrap="none" rtlCol="0">
            <a:spAutoFit/>
          </a:bodyPr>
          <a:lstStyle/>
          <a:p>
            <a:r>
              <a:rPr lang="en-US" sz="3200" dirty="0"/>
              <a:t>a</a:t>
            </a:r>
          </a:p>
        </p:txBody>
      </p:sp>
      <p:sp>
        <p:nvSpPr>
          <p:cNvPr id="23" name="TextBox 22">
            <a:extLst>
              <a:ext uri="{FF2B5EF4-FFF2-40B4-BE49-F238E27FC236}">
                <a16:creationId xmlns:a16="http://schemas.microsoft.com/office/drawing/2014/main" xmlns="" id="{69A7A5EC-3C6D-4D4A-A1B8-B99809C7EF40}"/>
              </a:ext>
            </a:extLst>
          </p:cNvPr>
          <p:cNvSpPr txBox="1"/>
          <p:nvPr/>
        </p:nvSpPr>
        <p:spPr>
          <a:xfrm>
            <a:off x="6887064" y="4897680"/>
            <a:ext cx="381836" cy="584775"/>
          </a:xfrm>
          <a:prstGeom prst="rect">
            <a:avLst/>
          </a:prstGeom>
          <a:noFill/>
        </p:spPr>
        <p:txBody>
          <a:bodyPr wrap="none" rtlCol="0">
            <a:spAutoFit/>
          </a:bodyPr>
          <a:lstStyle/>
          <a:p>
            <a:r>
              <a:rPr lang="en-US" sz="3200" dirty="0"/>
              <a:t>a</a:t>
            </a:r>
          </a:p>
        </p:txBody>
      </p:sp>
      <p:sp>
        <p:nvSpPr>
          <p:cNvPr id="24" name="TextBox 23">
            <a:extLst>
              <a:ext uri="{FF2B5EF4-FFF2-40B4-BE49-F238E27FC236}">
                <a16:creationId xmlns:a16="http://schemas.microsoft.com/office/drawing/2014/main" xmlns="" id="{1A594A22-0FD9-43B5-B5CC-649400D7C9B7}"/>
              </a:ext>
            </a:extLst>
          </p:cNvPr>
          <p:cNvSpPr txBox="1"/>
          <p:nvPr/>
        </p:nvSpPr>
        <p:spPr>
          <a:xfrm>
            <a:off x="10209231" y="2426246"/>
            <a:ext cx="401072" cy="584775"/>
          </a:xfrm>
          <a:prstGeom prst="rect">
            <a:avLst/>
          </a:prstGeom>
          <a:noFill/>
        </p:spPr>
        <p:txBody>
          <a:bodyPr wrap="none" rtlCol="0">
            <a:spAutoFit/>
          </a:bodyPr>
          <a:lstStyle/>
          <a:p>
            <a:r>
              <a:rPr lang="en-US" sz="3200" dirty="0"/>
              <a:t>b</a:t>
            </a:r>
          </a:p>
        </p:txBody>
      </p:sp>
      <p:sp>
        <p:nvSpPr>
          <p:cNvPr id="25" name="TextBox 24">
            <a:extLst>
              <a:ext uri="{FF2B5EF4-FFF2-40B4-BE49-F238E27FC236}">
                <a16:creationId xmlns:a16="http://schemas.microsoft.com/office/drawing/2014/main" xmlns="" id="{49A099C2-B03F-43EE-B3B7-12BAE8AF1231}"/>
              </a:ext>
            </a:extLst>
          </p:cNvPr>
          <p:cNvSpPr txBox="1"/>
          <p:nvPr/>
        </p:nvSpPr>
        <p:spPr>
          <a:xfrm>
            <a:off x="10209231" y="4897681"/>
            <a:ext cx="401072" cy="584775"/>
          </a:xfrm>
          <a:prstGeom prst="rect">
            <a:avLst/>
          </a:prstGeom>
          <a:noFill/>
        </p:spPr>
        <p:txBody>
          <a:bodyPr wrap="none" rtlCol="0">
            <a:spAutoFit/>
          </a:bodyPr>
          <a:lstStyle/>
          <a:p>
            <a:r>
              <a:rPr lang="en-US" sz="3200" dirty="0"/>
              <a:t>b</a:t>
            </a: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3" b="9495"/>
          <a:stretch/>
        </p:blipFill>
        <p:spPr>
          <a:xfrm>
            <a:off x="2073165" y="1266779"/>
            <a:ext cx="8631102" cy="4965468"/>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a16="http://schemas.microsoft.com/office/drawing/2014/main" xmlns="" id="{555C6D8D-33E7-4C1B-A005-2D69DE284F8E}"/>
              </a:ext>
            </a:extLst>
          </p:cNvPr>
          <p:cNvSpPr/>
          <p:nvPr/>
        </p:nvSpPr>
        <p:spPr>
          <a:xfrm>
            <a:off x="2581379" y="1266779"/>
            <a:ext cx="812288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242" y="1615894"/>
            <a:ext cx="5997911" cy="4986338"/>
          </a:xfrm>
          <a:prstGeom prst="rect">
            <a:avLst/>
          </a:prstGeo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642" y="1743723"/>
            <a:ext cx="4941757" cy="4498043"/>
          </a:xfrm>
          <a:prstGeom prst="rect">
            <a:avLst/>
          </a:prstGeo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545141753"/>
              </p:ext>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333671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smtClean="0"/>
              <a:t>a</a:t>
            </a:r>
            <a:endParaRPr lang="en-US" sz="2000" b="1"/>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smtClean="0"/>
              <a:t>a</a:t>
            </a:r>
            <a:endParaRPr lang="en-US" sz="2000" b="1"/>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a16="http://schemas.microsoft.com/office/drawing/2014/main" xmlns=""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a16="http://schemas.microsoft.com/office/drawing/2014/main" xmlns=""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a16="http://schemas.microsoft.com/office/drawing/2014/main" xmlns=""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a:t>
            </a:r>
            <a:r>
              <a:rPr lang="en-US" sz="2000" b="1" dirty="0" smtClean="0"/>
              <a:t>Genotype</a:t>
            </a:r>
            <a:endParaRPr lang="en-US" sz="2000" b="1" dirty="0"/>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a:t>
            </a:r>
            <a:r>
              <a:rPr lang="en-US" sz="2000" b="1" dirty="0" smtClean="0"/>
              <a:t>Genotype</a:t>
            </a:r>
            <a:endParaRPr lang="en-US" sz="2000" b="1" dirty="0"/>
          </a:p>
        </p:txBody>
      </p:sp>
    </p:spTree>
    <p:extLst>
      <p:ext uri="{BB962C8B-B14F-4D97-AF65-F5344CB8AC3E}">
        <p14:creationId xmlns:p14="http://schemas.microsoft.com/office/powerpoint/2010/main" val="982465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2282321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2472426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65823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87258"/>
            <a:ext cx="5291666" cy="4483484"/>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245826"/>
            <a:ext cx="5291667" cy="4424916"/>
          </a:xfrm>
          <a:prstGeom prst="rect">
            <a:avLst/>
          </a:prstGeom>
        </p:spPr>
      </p:pic>
    </p:spTree>
    <p:extLst>
      <p:ext uri="{BB962C8B-B14F-4D97-AF65-F5344CB8AC3E}">
        <p14:creationId xmlns:p14="http://schemas.microsoft.com/office/powerpoint/2010/main" val="2090678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smtClean="0"/>
              <a:t>Lipid Accumulation </a:t>
            </a:r>
            <a:r>
              <a:rPr lang="en-US" sz="3600" smtClean="0"/>
              <a:t>increases </a:t>
            </a:r>
            <a:r>
              <a:rPr lang="en-US" sz="3600" dirty="0" smtClean="0"/>
              <a:t>as diapause length increases.</a:t>
            </a:r>
            <a:endParaRPr lang="en-US" sz="3600" dirty="0"/>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 Depletion</a:t>
            </a:r>
            <a:r>
              <a:rPr lang="en-US" sz="3600" dirty="0" smtClean="0"/>
              <a:t> </a:t>
            </a:r>
            <a:r>
              <a:rPr lang="en-US" sz="3600" i="1" dirty="0" smtClean="0"/>
              <a:t>may not be </a:t>
            </a:r>
            <a:r>
              <a:rPr lang="en-US" sz="3600" dirty="0" smtClean="0"/>
              <a:t>affect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a16="http://schemas.microsoft.com/office/drawing/2014/main" xmlns=""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 Genotype:</a:t>
            </a:r>
            <a:br>
              <a:rPr lang="en-US" dirty="0" smtClean="0"/>
            </a:br>
            <a:r>
              <a:rPr lang="en-US" dirty="0" smtClean="0"/>
              <a:t>Individuals Programmed for Diapause </a:t>
            </a:r>
            <a:endParaRPr lang="en-US" dirty="0"/>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smtClean="0"/>
              <a:t>Short Genotype:</a:t>
            </a:r>
            <a:br>
              <a:rPr lang="en-US" dirty="0" smtClean="0"/>
            </a:br>
            <a:r>
              <a:rPr lang="en-US" dirty="0" smtClean="0"/>
              <a:t>Individuals Programmed for Diapause </a:t>
            </a:r>
            <a:endParaRPr lang="en-US" dirty="0"/>
          </a:p>
        </p:txBody>
      </p:sp>
    </p:spTree>
    <p:extLst>
      <p:ext uri="{BB962C8B-B14F-4D97-AF65-F5344CB8AC3E}">
        <p14:creationId xmlns:p14="http://schemas.microsoft.com/office/powerpoint/2010/main" val="1303906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26195</TotalTime>
  <Words>2883</Words>
  <Application>Microsoft Macintosh PowerPoint</Application>
  <PresentationFormat>Widescreen</PresentationFormat>
  <Paragraphs>894</Paragraphs>
  <Slides>155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155</vt:i4>
      </vt:variant>
    </vt:vector>
  </HeadingPairs>
  <TitlesOfParts>
    <vt:vector size="160"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PowerPoint Presentation</vt:lpstr>
      <vt:lpstr>What does diapause onset look like?</vt:lpstr>
      <vt:lpstr>How long does programming last?</vt:lpstr>
      <vt:lpstr>Mortality Rate:  Short Genotype vs. Long Genotype</vt:lpstr>
      <vt:lpstr>Diapause Programming:  Short Genotype vs. Long Genotype</vt:lpstr>
      <vt:lpstr>Diapause Programming:  Short Genotype vs. Long Genotype</vt:lpstr>
      <vt:lpstr>PowerPoint Presentation</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Are Diapausing Animals Larger?</vt:lpstr>
      <vt:lpstr>PowerPoint Presentation</vt:lpstr>
      <vt:lpstr>Diagnosing Diapause Using Wandering Period</vt:lpstr>
      <vt:lpstr>When Does Wandering Begin?</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Long Genotype: Individuals Programmed for Diapause </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549</cp:revision>
  <cp:lastPrinted>2018-10-10T23:27:14Z</cp:lastPrinted>
  <dcterms:modified xsi:type="dcterms:W3CDTF">2018-10-11T18:16:51Z</dcterms:modified>
</cp:coreProperties>
</file>